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6" r:id="rId29"/>
    <p:sldId id="283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ora.com/files/2013/pdf/(v13p1-10)MultimodalPainManagement.pdf" TargetMode="External"/><Relationship Id="rId2" Type="http://schemas.openxmlformats.org/officeDocument/2006/relationships/hyperlink" Target="https://www.youtube.com/watch?v=oQLFfvGM7n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Physiology of Pain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Dr Reshmy K.R</a:t>
            </a:r>
          </a:p>
          <a:p>
            <a:r>
              <a:rPr lang="en-US"/>
              <a:t>Professor</a:t>
            </a:r>
          </a:p>
          <a:p>
            <a:r>
              <a:rPr lang="en-US"/>
              <a:t>Dept.of Physiology</a:t>
            </a:r>
          </a:p>
          <a:p>
            <a:r>
              <a:rPr lang="en-US"/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100455"/>
            <a:ext cx="10515600" cy="5076825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Fast pain fibers -long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Fibers of fast pain arise from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Neurons of marginal nucleus.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After orgin, the 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fibers cross the </a:t>
            </a:r>
            <a:r>
              <a:rPr lang="en-US" i="1" u="sng">
                <a:latin typeface="Times New Roman" panose="02020603050405020304" charset="0"/>
                <a:cs typeface="Times New Roman" panose="02020603050405020304" charset="0"/>
              </a:rPr>
              <a:t>midline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 via, ant.gray commissure,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reach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lateral  white column of the opposite side and ascend.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fibers form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Neospinothalamic fibers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-in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lateral spinothalamic tract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-these nerve fibers terminate in V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entral posterolateral nucleus of thalamus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Some of fibers terminate in ascending reticular activating system of brainstem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Slow pain fibers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Fibers of slow pain which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arise from  neurons of Substantia  gelatinosa,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cross  the midline and run along the fibers of fast pain a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Paleospinothalamic fibers in lateral spinothalamic tract.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One fifth  of these fibers  terminate in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ventral post.lateral nucleus  of thalamus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Remaining  fibers terminate in any of the following areas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Nuclei of reticular formation in brainstem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Tectum of midbrain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Gray matter surronding aqueduct of Sylvius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Third order Neurons of pain pathway are the Neurons in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Thalamic nucleus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Reticular formation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Tectum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4. Gray matter around of Sylvius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Axons from these neurons reach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sensory areas of C.C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Some fibers from reticular formation reach hypothalamus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Center for pain senstion-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in the </a:t>
            </a:r>
            <a:r>
              <a:rPr lang="en-US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postcentral gyrus of parietal cortex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Fibers reaching hypothalamus are concerned with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arousal mechanism due to pain stimulus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Pain sensation from 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face is carried by trigeminal nerve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F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rom viscera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sensation from thoracic and abdominal viscera is transmitted by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sympathetic thoracolumbar nerves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from esophagus, trachea and pharynx is carried by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vagus and glossopharyngeal nerves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4. from pelvic region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sensation from deeper structures of pelvic region is conveyed by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sacral paraympathetic nerves.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visceral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Causes of visceral pain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Ischemia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bradykinin and proteolytic enzymes  stimulate the pain receptors of viscera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Chemical  stimuli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acidic gastric juice, leak from ruptured ulcers into peritoneal cavity and produce pain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Spasm and overdistention of hollow organs-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spastic contraction of smooth muscle in GI T and other hollow organs of viscera cause pain by stimulating the free nerve endings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4.overdistention of hollow organs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cause pain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Referred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5770" y="1280795"/>
            <a:ext cx="5574030" cy="5425440"/>
          </a:xfrm>
        </p:spPr>
        <p:txBody>
          <a:bodyPr>
            <a:normAutofit fontScale="7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 sensation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that is  perceived at a site adjacent to or away from the site of orgin.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Deep pain and some visceral pain   are referred to other areas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superficial pain is not referred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cardiac pain felt at inner part of left arm and left shoulder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in ovary is referred to umbilicus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from testis is felt in abdomen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in diaphragm is referred to shoulder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in gall bladder is referred to epigastric region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Renal pain is referred to loin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595110" y="1280160"/>
            <a:ext cx="4758690" cy="46786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Mechanism of  referred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Dermatomal rule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pain is referred to a structure, which is developed from the same dermatome from which pain producing structure is developed.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dermatome includes all the structues or parts of the body , which are innervated by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afferent nerves fibers of one dorsal root.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heart and inner aspect of left  arm orginates from the same dermatome- so the pain in heart is referred to left arm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Components of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is defined as an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unpleasant sensation and emotional experience associated with or  without actual tissue damage.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Types of Pain-Sharp, pricking, electrical, dullache, shooting ,cutting, stabbing, crampy  etc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induces crying and fainting.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Neuro transmitters involved in pain sensation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Glutamate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substance P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are the Neurotransmitters seceted by pain nerve  endings.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afferent fibers which transmit  impulses of fast pain secrete- glutamate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C type fibers which transmit impulses of slow pain secrete- substance 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Analgesia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Analgesia system means the pain control system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Body has its own analgesia system in brain, which provides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 short -term relief from pain- Endogenous analgesic system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Analgesia system has got its own pathway through which i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 blocks the synaptic transmission of pain  sensation in spinal cord and thus attenuates the experience of pain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opoids act through this system and provides a controlled pain relief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Analgesic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Interfers with pain transmission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is often considered as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descending pain pathway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ascending pain pathway  being the afferent fibers that transmit pain sensation to  the brain.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365125"/>
            <a:ext cx="5891530" cy="60953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Role of Analgesic pathway in inhibiting pain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Fibers of analgesic pathway arise from Frontal  lobe of C.C and hypothalamus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These fibers terminate in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gray matter surrounding the third ventricle and aqueduct of Sylvius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Fibers from here descend down to brainstem and terminate on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Nucleus Raphe magnus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situated in reticular formation  of lower pons and upper medulla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-Nucleus reticularis , paragigantocellularis situated in medulla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/>
              <a:t>4. Fibres from the reticular nuclea descent through lateral white coloumn of spinal cord and reach the synapses of the neuron in afferent pathway situated in anterior grey horn</a:t>
            </a:r>
          </a:p>
          <a:p>
            <a:r>
              <a:rPr lang="en-US"/>
              <a:t>Synapsis of the affarent pain pathway are:</a:t>
            </a:r>
          </a:p>
          <a:p>
            <a:pPr marL="0" indent="0">
              <a:buNone/>
            </a:pPr>
            <a:r>
              <a:rPr lang="en-US"/>
              <a:t>   1. A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δ type afferent fibres, neurons of marginal nucleus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2. C type afferent fibres, neurons of substantia gelatinosa of Rolando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5. At synaptic level, analgesic fibres release neuro transmitters - inhibit the pain transmission being related to the brain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- Serotonin, opiates receptor substances - enkephalin, dynorphin, endorphin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45" y="365125"/>
            <a:ext cx="10892155" cy="796290"/>
          </a:xfrm>
        </p:spPr>
        <p:txBody>
          <a:bodyPr>
            <a:normAutofit fontScale="90000"/>
          </a:bodyPr>
          <a:lstStyle/>
          <a:p>
            <a:r>
              <a:rPr lang="en-US"/>
              <a:t>Gate control Theory for pain- explained the pain suppression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1010" y="1525270"/>
            <a:ext cx="5558790" cy="4652010"/>
          </a:xfrm>
        </p:spPr>
        <p:txBody>
          <a:bodyPr>
            <a:normAutofit fontScale="90000" lnSpcReduction="1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Gating system in the CNS opens and closes to allow the pain signals to the brain or to block the signals.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stimuli transmitted by afferent pain fibres are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blocked by gate mechanism located at the posterior grey horns of spinal cord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If the gate is opened pain is felt, gate is closed pain is suppressed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When pain stimuli is applied in any part of the body,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besides pain receptors, the receptors of other sensation such as touch are also stimulated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041400"/>
            <a:ext cx="5891530" cy="54660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0530" y="631190"/>
            <a:ext cx="5589270" cy="5546090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ea typeface="Malgun Gothic" panose="020B0503020000020004" charset="-127"/>
                <a:cs typeface="Times New Roman" panose="02020603050405020304" charset="0"/>
              </a:rPr>
              <a:t>When all these impulses reach the spinal cord through posterior nerve root, the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Malgun Gothic" panose="020B0503020000020004" charset="-127"/>
                <a:cs typeface="Times New Roman" panose="02020603050405020304" charset="0"/>
              </a:rPr>
              <a:t>fibres of touch sensation sent collaterals to the neruons of pain pathway</a:t>
            </a:r>
            <a:r>
              <a:rPr lang="en-US">
                <a:latin typeface="Times New Roman" panose="02020603050405020304" charset="0"/>
                <a:ea typeface="Malgun Gothic" panose="020B0503020000020004" charset="-127"/>
                <a:cs typeface="Times New Roman" panose="02020603050405020304" charset="0"/>
              </a:rPr>
              <a:t> -</a:t>
            </a:r>
            <a:r>
              <a:rPr lang="en-US" b="1">
                <a:latin typeface="Times New Roman" panose="02020603050405020304" charset="0"/>
                <a:ea typeface="Malgun Gothic" panose="020B0503020000020004" charset="-127"/>
                <a:cs typeface="Times New Roman" panose="02020603050405020304" charset="0"/>
              </a:rPr>
              <a:t> cells of mariginal nucleus and substantia gelatinosa</a:t>
            </a:r>
          </a:p>
          <a:p>
            <a:endParaRPr lang="en-US" b="1">
              <a:latin typeface="Times New Roman" panose="02020603050405020304" charset="0"/>
              <a:ea typeface="Malgun Gothic" panose="020B0503020000020004" charset="-127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ea typeface="Malgun Gothic" panose="020B0503020000020004" charset="-127"/>
                <a:cs typeface="Times New Roman" panose="02020603050405020304" charset="0"/>
              </a:rPr>
              <a:t>Impulses of touch sensation pass through these collaterals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Malgun Gothic" panose="020B0503020000020004" charset="-127"/>
                <a:cs typeface="Times New Roman" panose="02020603050405020304" charset="0"/>
              </a:rPr>
              <a:t> inhibit the release of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ea typeface="Malgun Gothic" panose="020B0503020000020004" charset="-127"/>
                <a:cs typeface="Times New Roman" panose="02020603050405020304" charset="0"/>
              </a:rPr>
              <a:t>glutamate and substance P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Malgun Gothic" panose="020B0503020000020004" charset="-127"/>
                <a:cs typeface="Times New Roman" panose="02020603050405020304" charset="0"/>
              </a:rPr>
              <a:t> from the pain fibres</a:t>
            </a:r>
          </a:p>
          <a:p>
            <a:pPr marL="0" indent="0">
              <a:buNone/>
            </a:pPr>
            <a:endParaRPr lang="en-US">
              <a:solidFill>
                <a:srgbClr val="FF0000"/>
              </a:solidFill>
              <a:latin typeface="Times New Roman" panose="02020603050405020304" charset="0"/>
              <a:ea typeface="Malgun Gothic" panose="020B0503020000020004" charset="-127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ea typeface="Malgun Gothic" panose="020B0503020000020004" charset="-127"/>
                <a:cs typeface="Times New Roman" panose="02020603050405020304" charset="0"/>
              </a:rPr>
              <a:t>This </a:t>
            </a:r>
            <a:r>
              <a:rPr lang="en-US" i="1">
                <a:latin typeface="Times New Roman" panose="02020603050405020304" charset="0"/>
                <a:ea typeface="Malgun Gothic" panose="020B0503020000020004" charset="-127"/>
                <a:cs typeface="Times New Roman" panose="02020603050405020304" charset="0"/>
              </a:rPr>
              <a:t>closes the gate and the pain transmission is blocked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963295"/>
            <a:ext cx="5695315" cy="55378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Role of brain in Gate control mechanism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75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If the gates in spinal cord are not closed, pain stimulus reach thalamus through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lateral spino-thalamic trac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signals are processed in thalamus - to sensory cortex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Perception of pain occurs in cortical level in context of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persons emotional status and previous experiences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Person responds to the pain based on integration of all these information in the brain, thus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brain determines the severity and extent of the pain.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To minimse the severity and extent of the pain,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 brain sends messages back to spinal cord to close the gate, by releasing pain relievers such as opiate peptides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stimulus is blocked, person feels less pain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6390" y="766445"/>
            <a:ext cx="5795645" cy="5773420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208576" y="1600200"/>
            <a:ext cx="384837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Significance of gate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Gating of pain at spinal level is similar to pre-synaptic inhibition - basis for relief of pain through rubbing, massaging technique, application of ice packs, acupuncture, electrical analgesia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-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Stimulating the release of endogenous pain relievers (opiod peptides) which close the gate and block the pain signals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Acute pain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-</a:t>
            </a:r>
            <a:r>
              <a:rPr lang="en-US" i="1" u="sng">
                <a:latin typeface="Times New Roman" panose="02020603050405020304" charset="0"/>
                <a:cs typeface="Times New Roman" panose="02020603050405020304" charset="0"/>
              </a:rPr>
              <a:t>sharp pain of short duration with easily identified cause</a:t>
            </a:r>
            <a:r>
              <a:rPr lang="en-US" u="sng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is localized in a 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small area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before spreading to neighbouring areas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Treated by medications.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Chronic pain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The </a:t>
            </a:r>
            <a:r>
              <a:rPr lang="en-US" i="1" u="sng">
                <a:latin typeface="Times New Roman" panose="02020603050405020304" charset="0"/>
                <a:cs typeface="Times New Roman" panose="02020603050405020304" charset="0"/>
              </a:rPr>
              <a:t>intermittent or constant pain with different intensities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Lasts for 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longer periods.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Difficult to treat chronic pain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Needs professional expert care.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900" dirty="0" smtClean="0">
                <a:hlinkClick r:id="rId2"/>
              </a:rPr>
              <a:t>https://www.youtube.com/watch?v=oQLFfvGM7nI</a:t>
            </a:r>
            <a:endParaRPr lang="en-US" sz="900" dirty="0" smtClean="0"/>
          </a:p>
          <a:p>
            <a:r>
              <a:rPr lang="en-US" sz="900" dirty="0" smtClean="0">
                <a:hlinkClick r:id="rId3"/>
              </a:rPr>
              <a:t>https://www.nysora.com/files/2013/pdf/(v13p1-10)MultimodalPainManagement.pdf</a:t>
            </a:r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                                                                                                                </a:t>
            </a:r>
            <a:r>
              <a:rPr lang="en-US" sz="4000" dirty="0" smtClean="0"/>
              <a:t>Thank you</a:t>
            </a:r>
            <a:r>
              <a:rPr lang="en-US" sz="900" dirty="0" smtClean="0"/>
              <a:t>                                                                                                                                        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Components of Pain sensation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sensation has 2 components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Fast pain: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first sensation  whenever a pain stimulus is applied.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Experienced as a </a:t>
            </a:r>
            <a:r>
              <a:rPr lang="en-US" i="1" u="sng">
                <a:latin typeface="Times New Roman" panose="02020603050405020304" charset="0"/>
                <a:cs typeface="Times New Roman" panose="02020603050405020304" charset="0"/>
              </a:rPr>
              <a:t>bright , sharp and localized pain sensation.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Fast pain is followed by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slow pain,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u="sng">
                <a:latin typeface="Times New Roman" panose="02020603050405020304" charset="0"/>
                <a:cs typeface="Times New Roman" panose="02020603050405020304" charset="0"/>
              </a:rPr>
              <a:t>experienced as a dull, diffused and unpleasant pain.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Receptors of pain-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free nerve endings.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Afferent nerve fibers are different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Fast pain sensation is carried by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Aδ fibers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and slow pain sensation is carried by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 type of nerve fibers.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Pathway of Pain sensation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1.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From skin and deeper structures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Receptors of pain sensation are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free nerve endings which are distributed throughout the body</a:t>
            </a:r>
          </a:p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First Order neurons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-the cells in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post. nerve root ganglia,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which receives the impulses of pain sensation from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pain receptors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through their dendrites.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-The impulses are transmitted to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spinal cord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through the axons of these neurons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035" y="499745"/>
            <a:ext cx="10515600" cy="1325563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Benefits of pain sensation sensation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Pain  - sensory  symptom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has protective or survival benefits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Pain gives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warning signal about the existence of a problem or threat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also creates awareness of injury.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It prevents further damage by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causing reflex withdrawal of the body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from the source of injury.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Pain forces the person to rest, to minimize the activities -enables rapid healing of injured part.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4. Pain urges the person to take   required treatment to prevent major damage.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Fast pain fibers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Fast pain sensation is carried by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Aδ type afferent  fibers which synapse with neurons of Marginal nucleus in the post. gray horn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Slow pain fibers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Carried by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 -type afferent fibers which synapse with neurons of Substantia gelatinosa  of Rolando  in the post. gray horn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Second Order neurons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b="1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Neurons of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marginal nucleus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Substantia gelatinosa of Rolando 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from the second order neurons.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Fibers from these neurons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ascend in the form  of the Lateral Spinothalamic tract.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60540" y="857250"/>
            <a:ext cx="5120005" cy="56521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</TotalTime>
  <Words>1613</Words>
  <Application>Microsoft Office PowerPoint</Application>
  <PresentationFormat>Custom</PresentationFormat>
  <Paragraphs>168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Physiology of Pain</vt:lpstr>
      <vt:lpstr>Components of Pain</vt:lpstr>
      <vt:lpstr>Slide 3</vt:lpstr>
      <vt:lpstr>Components of Pain sensation</vt:lpstr>
      <vt:lpstr>Pathway of Pain sensation</vt:lpstr>
      <vt:lpstr>Benefits of pain sensation sensation</vt:lpstr>
      <vt:lpstr>Slide 7</vt:lpstr>
      <vt:lpstr>Slide 8</vt:lpstr>
      <vt:lpstr>Second Order neurons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visceral pain</vt:lpstr>
      <vt:lpstr>Referred pain</vt:lpstr>
      <vt:lpstr>Mechanism of  referred pain</vt:lpstr>
      <vt:lpstr>Neuro transmitters involved in pain sensation  </vt:lpstr>
      <vt:lpstr>Analgesia system</vt:lpstr>
      <vt:lpstr>Analgesic pathway</vt:lpstr>
      <vt:lpstr>Role of Analgesic pathway in inhibiting pain transmission</vt:lpstr>
      <vt:lpstr>Slide 24</vt:lpstr>
      <vt:lpstr>Gate control Theory for pain- explained the pain suppression</vt:lpstr>
      <vt:lpstr>Slide 26</vt:lpstr>
      <vt:lpstr>Role of brain in Gate control mechanism </vt:lpstr>
      <vt:lpstr>Slide 28</vt:lpstr>
      <vt:lpstr>Significance of gate control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Pain</dc:title>
  <dc:creator>J.R.Vishnu Shankar</dc:creator>
  <cp:lastModifiedBy>J.R.Vishnu Shankar</cp:lastModifiedBy>
  <cp:revision>19</cp:revision>
  <dcterms:created xsi:type="dcterms:W3CDTF">2020-08-06T16:16:00Z</dcterms:created>
  <dcterms:modified xsi:type="dcterms:W3CDTF">2020-11-22T16:50:14Z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